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Space Mono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ono Light"/>
      <p:regular r:id="rId47"/>
      <p:bold r:id="rId48"/>
      <p:italic r:id="rId49"/>
      <p:boldItalic r:id="rId50"/>
    </p:embeddedFont>
    <p:embeddedFont>
      <p:font typeface="Google Sans"/>
      <p:regular r:id="rId51"/>
      <p:bold r:id="rId52"/>
      <p:italic r:id="rId53"/>
      <p:boldItalic r:id="rId54"/>
    </p:embeddedFont>
    <p:embeddedFont>
      <p:font typeface="Google Sans Medium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Mono-bold.fntdata"/><Relationship Id="rId42" Type="http://schemas.openxmlformats.org/officeDocument/2006/relationships/font" Target="fonts/SpaceMono-boldItalic.fntdata"/><Relationship Id="rId41" Type="http://schemas.openxmlformats.org/officeDocument/2006/relationships/font" Target="fonts/SpaceMono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Light-bold.fntdata"/><Relationship Id="rId47" Type="http://schemas.openxmlformats.org/officeDocument/2006/relationships/font" Target="fonts/RobotoMonoLight-regular.fntdata"/><Relationship Id="rId49" Type="http://schemas.openxmlformats.org/officeDocument/2006/relationships/font" Target="fonts/RobotoMon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SpaceMono-regular.fntdata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-regular.fntdata"/><Relationship Id="rId50" Type="http://schemas.openxmlformats.org/officeDocument/2006/relationships/font" Target="fonts/RobotoMonoLight-boldItalic.fntdata"/><Relationship Id="rId53" Type="http://schemas.openxmlformats.org/officeDocument/2006/relationships/font" Target="fonts/GoogleSans-italic.fntdata"/><Relationship Id="rId52" Type="http://schemas.openxmlformats.org/officeDocument/2006/relationships/font" Target="fonts/GoogleSans-bold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regular.fntdata"/><Relationship Id="rId10" Type="http://schemas.openxmlformats.org/officeDocument/2006/relationships/slide" Target="slides/slide5.xml"/><Relationship Id="rId54" Type="http://schemas.openxmlformats.org/officeDocument/2006/relationships/font" Target="fonts/GoogleSans-boldItalic.fntdata"/><Relationship Id="rId13" Type="http://schemas.openxmlformats.org/officeDocument/2006/relationships/slide" Target="slides/slide8.xml"/><Relationship Id="rId57" Type="http://schemas.openxmlformats.org/officeDocument/2006/relationships/font" Target="fonts/GoogleSansMedium-italic.fntdata"/><Relationship Id="rId12" Type="http://schemas.openxmlformats.org/officeDocument/2006/relationships/slide" Target="slides/slide7.xml"/><Relationship Id="rId56" Type="http://schemas.openxmlformats.org/officeDocument/2006/relationships/font" Target="fonts/GoogleSansMedium-bold.fntdata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font" Target="fonts/GoogleSans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ffedc71fa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ffedc71fa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ffedc71fa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ffedc71fa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59e1ad2c3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59e1ad2c3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59e1ad2c3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59e1ad2c3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59e1ad2c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59e1ad2c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ffedc71fa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ffedc71fa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59e1ad2c3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59e1ad2c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ffedc71fa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ffedc71fa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59e1ad2c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59e1ad2c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59e1ad2c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59e1ad2c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1d31b6679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f1d31b667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ffedc71fa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ffedc71fa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ffedc71fa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ffedc71fa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59e1ad2c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59e1ad2c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59e1ad2c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59e1ad2c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59e1ad2c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59e1ad2c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59e1ad2c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59e1ad2c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59e1ad2c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59e1ad2c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1d31b667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1d31b667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59e1ad2c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59e1ad2c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59e1ad2c3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59e1ad2c3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59e1ad2c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59e1ad2c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59e1ad2c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59e1ad2c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59e1ad2c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59e1ad2c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1d31b66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f1d31b66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817e494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f817e494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1d31b667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1d31b667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1d31b667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1d31b667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59e1ad2c3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59e1ad2c3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59e1ad2c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59e1ad2c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ffedc71fa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ffedc71fa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59e1ad2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59e1ad2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0" l="0" r="0" t="59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5404388" y="3835725"/>
            <a:ext cx="3739800" cy="7476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Graphic / Wide">
  <p:cSld name="CUSTOM_6_2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85800" y="704725"/>
            <a:ext cx="6858000" cy="10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4" name="Google Shape;74;p17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75" name="Google Shape;75;p17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76" name="Google Shape;76;p17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77" name="Google Shape;77;p17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17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17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17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" name="Google Shape;81;p17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82" name="Google Shape;82;p17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3" name="Google Shape;83;p17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84" name="Google Shape;84;p17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17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17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17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" name="Google Shape;88;p17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89" name="Google Shape;89;p17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One image">
  <p:cSld name="CUSTOM_3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2" name="Google Shape;92;p1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93" name="Google Shape;93;p1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94" name="Google Shape;94;p1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" name="Google Shape;98;p1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99" name="Google Shape;99;p1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" name="Google Shape;100;p1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01" name="Google Shape;101;p1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1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1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1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1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ext / 5 Column">
  <p:cSld name="CUSTOM_6_2_3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685800" y="2066825"/>
            <a:ext cx="15240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2209800" y="2066825"/>
            <a:ext cx="15240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body"/>
          </p:nvPr>
        </p:nvSpPr>
        <p:spPr>
          <a:xfrm>
            <a:off x="3733800" y="2066825"/>
            <a:ext cx="15240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4" type="body"/>
          </p:nvPr>
        </p:nvSpPr>
        <p:spPr>
          <a:xfrm>
            <a:off x="5257800" y="2066825"/>
            <a:ext cx="15240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5" type="body"/>
          </p:nvPr>
        </p:nvSpPr>
        <p:spPr>
          <a:xfrm>
            <a:off x="6781800" y="2066825"/>
            <a:ext cx="15240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4" name="Google Shape;114;p19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115" name="Google Shape;115;p19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16" name="Google Shape;116;p19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117" name="Google Shape;117;p19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19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19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19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" name="Google Shape;121;p19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22" name="Google Shape;122;p19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3" name="Google Shape;123;p19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24" name="Google Shape;124;p19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9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19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19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19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29" name="Google Shape;129;p19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ext / 3 Columns">
  <p:cSld name="CUSTOM_6_2_3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5257800" y="1638300"/>
            <a:ext cx="2286000" cy="26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685800" y="1638300"/>
            <a:ext cx="2286000" cy="26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3" type="body"/>
          </p:nvPr>
        </p:nvSpPr>
        <p:spPr>
          <a:xfrm>
            <a:off x="2971800" y="1638300"/>
            <a:ext cx="2286000" cy="26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5" name="Google Shape;135;p20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136" name="Google Shape;136;p20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37" name="Google Shape;137;p20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138" name="Google Shape;138;p20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0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0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20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2" name="Google Shape;142;p20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43" name="Google Shape;143;p20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44" name="Google Shape;144;p20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45" name="Google Shape;145;p20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" name="Google Shape;146;p20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7" name="Google Shape;147;p20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8" name="Google Shape;148;p20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9" name="Google Shape;149;p20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50" name="Google Shape;150;p20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1 1">
  <p:cSld name="TITLE_ONLY_2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739450" y="1212113"/>
            <a:ext cx="7800600" cy="32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1A2029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158" name="Google Shape;158;p22"/>
          <p:cNvSpPr/>
          <p:nvPr/>
        </p:nvSpPr>
        <p:spPr>
          <a:xfrm>
            <a:off x="0" y="4805925"/>
            <a:ext cx="9144000" cy="3375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2">
            <a:alphaModFix/>
          </a:blip>
          <a:srcRect b="4404" l="7309" r="7300" t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716175" y="4777225"/>
            <a:ext cx="427800" cy="35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TA  button - Full Page">
  <p:cSld name="TITLE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1562625" y="1992307"/>
            <a:ext cx="6018600" cy="955800"/>
          </a:xfrm>
          <a:prstGeom prst="roundRect">
            <a:avLst>
              <a:gd fmla="val 18368" name="adj"/>
            </a:avLst>
          </a:prstGeom>
          <a:solidFill>
            <a:srgbClr val="FFFFFF"/>
          </a:solidFill>
          <a:ln cap="flat" cmpd="sng" w="63500">
            <a:solidFill>
              <a:srgbClr val="0CAD4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1562625" y="2260791"/>
            <a:ext cx="6018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Space Mono"/>
              <a:buNone/>
              <a:defRPr i="0" sz="2200" u="none" cap="none" strike="noStrik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900"/>
              <a:buFont typeface="Space Mono"/>
              <a:buNone/>
              <a:defRPr i="0" sz="3900" u="none" cap="none" strike="noStrik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900"/>
              <a:buFont typeface="Space Mono"/>
              <a:buNone/>
              <a:defRPr i="0" sz="3900" u="none" cap="none" strike="noStrik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900"/>
              <a:buFont typeface="Space Mono"/>
              <a:buNone/>
              <a:defRPr i="0" sz="3900" u="none" cap="none" strike="noStrik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900"/>
              <a:buFont typeface="Space Mono"/>
              <a:buNone/>
              <a:defRPr i="0" sz="3900" u="none" cap="none" strike="noStrik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900"/>
              <a:buFont typeface="Space Mono"/>
              <a:buNone/>
              <a:defRPr i="0" sz="3900" u="none" cap="none" strike="noStrik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900"/>
              <a:buFont typeface="Space Mono"/>
              <a:buNone/>
              <a:defRPr i="0" sz="3900" u="none" cap="none" strike="noStrik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900"/>
              <a:buFont typeface="Space Mono"/>
              <a:buNone/>
              <a:defRPr i="0" sz="3900" u="none" cap="none" strike="noStrik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900"/>
              <a:buFont typeface="Space Mono"/>
              <a:buNone/>
              <a:defRPr i="0" sz="3900" u="none" cap="none" strike="noStrik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t Grid 30pt">
  <p:cSld name="TITLE_6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 - Full Page">
  <p:cSld name="TITLE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835847" y="840216"/>
            <a:ext cx="7492500" cy="347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1157288" y="1594631"/>
            <a:ext cx="6867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700"/>
              <a:buFont typeface="Space Mono"/>
              <a:buAutoNum type="arabicPeriod"/>
              <a:defRPr i="0" sz="2300" u="none" cap="none" strike="noStrik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800"/>
              <a:buFont typeface="Helvetica Neue"/>
              <a:buAutoNum type="alphaLcPeriod"/>
              <a:defRPr b="0" i="0" sz="38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800"/>
              <a:buFont typeface="Helvetica Neue"/>
              <a:buAutoNum type="romanLcPeriod"/>
              <a:defRPr b="0" i="0" sz="38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800"/>
              <a:buFont typeface="Helvetica Neue"/>
              <a:buAutoNum type="arabicPeriod"/>
              <a:defRPr b="0" i="0" sz="38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800"/>
              <a:buFont typeface="Helvetica Neue"/>
              <a:buAutoNum type="alphaLcPeriod"/>
              <a:defRPr b="0" i="0" sz="38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800"/>
              <a:buFont typeface="Helvetica Neue"/>
              <a:buAutoNum type="romanLcPeriod"/>
              <a:defRPr b="0" i="0" sz="38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800"/>
              <a:buFont typeface="Helvetica Neue"/>
              <a:buAutoNum type="arabicPeriod"/>
              <a:defRPr b="0" i="0" sz="38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800"/>
              <a:buFont typeface="Helvetica Neue"/>
              <a:buAutoNum type="alphaLcPeriod"/>
              <a:defRPr b="0" i="0" sz="38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3800"/>
              <a:buFont typeface="Helvetica Neue"/>
              <a:buAutoNum type="romanLcPeriod"/>
              <a:defRPr b="0" i="0" sz="38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2" type="title"/>
          </p:nvPr>
        </p:nvSpPr>
        <p:spPr>
          <a:xfrm>
            <a:off x="1137994" y="883106"/>
            <a:ext cx="6867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  <a:defRPr i="0" sz="2800" u="none" cap="none" strike="noStrike">
                <a:solidFill>
                  <a:srgbClr val="0C0C0C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echairesearch.com/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Relationship Id="rId4" Type="http://schemas.openxmlformats.org/officeDocument/2006/relationships/hyperlink" Target="https://www.coursera.org/learn/ml-pipelines-google-cloud/lecture/3SsWF/tfx-standard-model-components" TargetMode="External"/><Relationship Id="rId5" Type="http://schemas.openxmlformats.org/officeDocument/2006/relationships/hyperlink" Target="https://towardsdatascience.com/scaling-machine-learning-models-using-tensorflow-serving-kubernetes-ed00d448c917" TargetMode="External"/><Relationship Id="rId6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7.gif"/><Relationship Id="rId5" Type="http://schemas.openxmlformats.org/officeDocument/2006/relationships/hyperlink" Target="https://www.coursera.org/learn/ml-pipelines-google-cloud/lecture/3SsWF/tfx-standard-model-components" TargetMode="External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gif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cloud.google.com/sustainability/region-carbon" TargetMode="External"/><Relationship Id="rId4" Type="http://schemas.openxmlformats.org/officeDocument/2006/relationships/hyperlink" Target="https://services.google.com/fh/files/misc/google_2019-environmental-report.pdf" TargetMode="External"/><Relationship Id="rId5" Type="http://schemas.openxmlformats.org/officeDocument/2006/relationships/hyperlink" Target="http://services.google.com/fh/files/misc/google_fy2018_ghg-inventory-verification-letter.pdf" TargetMode="External"/><Relationship Id="rId6" Type="http://schemas.openxmlformats.org/officeDocument/2006/relationships/hyperlink" Target="http://services.google.com/fh/files/misc/google_fy2018_ghg-inventory-verification-letter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loud.google.com/resource-manager/docs/organization-policy/org-policy-constraint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knowledge.wharton.upenn.edu/article/democratization-ai-means-tech-innovation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sharmi1206/fairness-tensorflow-toxicity-classification" TargetMode="External"/><Relationship Id="rId4" Type="http://schemas.openxmlformats.org/officeDocument/2006/relationships/hyperlink" Target="https://github.com/sharmi1206/fairness-india-hiring" TargetMode="External"/><Relationship Id="rId5" Type="http://schemas.openxmlformats.org/officeDocument/2006/relationships/hyperlink" Target="https://colab.research.google.com/github/tensorflow/tensorboard/blob/master/docs/scalars_and_keras.ipynb#scrollTo=97T4vT3QkQJH" TargetMode="External"/><Relationship Id="rId6" Type="http://schemas.openxmlformats.org/officeDocument/2006/relationships/hyperlink" Target="https://techairesearch.com/modeling-banks-churn-rate-with-adanet-a-scalable-flexible-auto-ensemble-learning-framework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end-to-end principles for Democratization of AI/ML </a:t>
            </a:r>
            <a:endParaRPr/>
          </a:p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85"/>
              <a:t>Sharmistha Chatterjee</a:t>
            </a:r>
            <a:endParaRPr sz="128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85"/>
              <a:t>Senior Manager Data Sciences, Publicis Sapient</a:t>
            </a:r>
            <a:endParaRPr sz="128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85"/>
              <a:t>GDE Machine Learning, Google Cloud</a:t>
            </a:r>
            <a:endParaRPr sz="128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85" u="sng">
                <a:solidFill>
                  <a:schemeClr val="hlink"/>
                </a:solidFill>
                <a:hlinkClick r:id="rId3"/>
              </a:rPr>
              <a:t>https://techairesearch.com/</a:t>
            </a:r>
            <a:endParaRPr sz="1285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050" y="76200"/>
            <a:ext cx="3725951" cy="420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5550913" y="4376213"/>
            <a:ext cx="346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Sharmistha Chatterjee, GDE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/>
          <p:nvPr/>
        </p:nvSpPr>
        <p:spPr>
          <a:xfrm>
            <a:off x="280550" y="1258250"/>
            <a:ext cx="7022400" cy="238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9AA0A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11700" y="631800"/>
            <a:ext cx="828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Cloud AI Platform - A Snapshot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440075" y="2116900"/>
            <a:ext cx="1980900" cy="926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accent1"/>
                </a:highlight>
              </a:rPr>
              <a:t>Managed dataset</a:t>
            </a:r>
            <a:endParaRPr sz="12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440075" y="3772225"/>
            <a:ext cx="1896300" cy="519900"/>
          </a:xfrm>
          <a:prstGeom prst="roundRect">
            <a:avLst>
              <a:gd fmla="val 16667" name="adj"/>
            </a:avLst>
          </a:prstGeom>
          <a:solidFill>
            <a:srgbClr val="9AA0A6"/>
          </a:solidFill>
          <a:ln cap="flat" cmpd="sng" w="9525">
            <a:solidFill>
              <a:srgbClr val="8086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rgbClr val="9AA0A6"/>
                </a:highlight>
              </a:rPr>
              <a:t>Unmanaged data</a:t>
            </a:r>
            <a:endParaRPr sz="1200">
              <a:solidFill>
                <a:schemeClr val="lt1"/>
              </a:solidFill>
              <a:highlight>
                <a:srgbClr val="9AA0A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highlight>
                  <a:srgbClr val="9AA0A6"/>
                </a:highlight>
              </a:rPr>
              <a:t>BigQuery, GCS, Spanner , BigTable</a:t>
            </a:r>
            <a:endParaRPr sz="800">
              <a:solidFill>
                <a:schemeClr val="lt1"/>
              </a:solidFill>
              <a:highlight>
                <a:srgbClr val="9AA0A6"/>
              </a:highlight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2710600" y="2116900"/>
            <a:ext cx="851400" cy="1531200"/>
          </a:xfrm>
          <a:prstGeom prst="roundRect">
            <a:avLst>
              <a:gd fmla="val 16667" name="adj"/>
            </a:avLst>
          </a:prstGeom>
          <a:solidFill>
            <a:srgbClr val="34A85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Custom code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691700" y="3772225"/>
            <a:ext cx="851400" cy="926700"/>
          </a:xfrm>
          <a:prstGeom prst="roundRect">
            <a:avLst>
              <a:gd fmla="val 16667" name="adj"/>
            </a:avLst>
          </a:prstGeom>
          <a:solidFill>
            <a:srgbClr val="9AA0A6"/>
          </a:solidFill>
          <a:ln cap="flat" cmpd="sng" w="9525">
            <a:solidFill>
              <a:srgbClr val="9AA0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rgbClr val="9AA0A6"/>
                </a:highlight>
              </a:rPr>
              <a:t>Trained outside Cloud AI</a:t>
            </a:r>
            <a:endParaRPr sz="1200">
              <a:solidFill>
                <a:schemeClr val="lt1"/>
              </a:solidFill>
              <a:highlight>
                <a:srgbClr val="9AA0A6"/>
              </a:highlight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2691700" y="1532300"/>
            <a:ext cx="851400" cy="429600"/>
          </a:xfrm>
          <a:prstGeom prst="roundRect">
            <a:avLst>
              <a:gd fmla="val 16667" name="adj"/>
            </a:avLst>
          </a:prstGeom>
          <a:solidFill>
            <a:srgbClr val="34A85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AutoML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3697350" y="1368125"/>
            <a:ext cx="851400" cy="3486300"/>
          </a:xfrm>
          <a:prstGeom prst="roundRect">
            <a:avLst>
              <a:gd fmla="val 16667" name="adj"/>
            </a:avLst>
          </a:prstGeom>
          <a:solidFill>
            <a:srgbClr val="34A85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Models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4625600" y="1368125"/>
            <a:ext cx="1021500" cy="1531200"/>
          </a:xfrm>
          <a:prstGeom prst="roundRect">
            <a:avLst>
              <a:gd fmla="val 16667" name="adj"/>
            </a:avLst>
          </a:prstGeom>
          <a:solidFill>
            <a:srgbClr val="34A853"/>
          </a:solidFill>
          <a:ln cap="flat" cmpd="sng" w="952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Evaluation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5748925" y="1368125"/>
            <a:ext cx="1095300" cy="3622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Endpoints and Batch Predictions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784175" y="2116900"/>
            <a:ext cx="1208100" cy="429600"/>
          </a:xfrm>
          <a:prstGeom prst="roundRect">
            <a:avLst>
              <a:gd fmla="val 16667" name="adj"/>
            </a:avLst>
          </a:prstGeom>
          <a:solidFill>
            <a:srgbClr val="FFBC0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accent3"/>
                </a:highlight>
              </a:rPr>
              <a:t>Labeling Tasks</a:t>
            </a:r>
            <a:endParaRPr sz="120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389225" y="3130863"/>
            <a:ext cx="1998000" cy="5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Specific ML problem with required schema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1" name="Google Shape;301;p35"/>
          <p:cNvCxnSpPr>
            <a:endCxn id="295" idx="1"/>
          </p:cNvCxnSpPr>
          <p:nvPr/>
        </p:nvCxnSpPr>
        <p:spPr>
          <a:xfrm flipH="1" rot="10800000">
            <a:off x="2244400" y="1747100"/>
            <a:ext cx="447300" cy="4293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5"/>
          <p:cNvCxnSpPr/>
          <p:nvPr/>
        </p:nvCxnSpPr>
        <p:spPr>
          <a:xfrm flipH="1" rot="10800000">
            <a:off x="3543100" y="1666400"/>
            <a:ext cx="189000" cy="45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5"/>
          <p:cNvCxnSpPr/>
          <p:nvPr/>
        </p:nvCxnSpPr>
        <p:spPr>
          <a:xfrm flipH="1" rot="10800000">
            <a:off x="3487775" y="2321450"/>
            <a:ext cx="278400" cy="9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5"/>
          <p:cNvCxnSpPr/>
          <p:nvPr/>
        </p:nvCxnSpPr>
        <p:spPr>
          <a:xfrm flipH="1" rot="10800000">
            <a:off x="4533700" y="2352200"/>
            <a:ext cx="189000" cy="45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5"/>
          <p:cNvCxnSpPr/>
          <p:nvPr/>
        </p:nvCxnSpPr>
        <p:spPr>
          <a:xfrm flipH="1" rot="10800000">
            <a:off x="5600500" y="1971200"/>
            <a:ext cx="189000" cy="45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5"/>
          <p:cNvCxnSpPr/>
          <p:nvPr/>
        </p:nvCxnSpPr>
        <p:spPr>
          <a:xfrm flipH="1" rot="10800000">
            <a:off x="3543100" y="3342800"/>
            <a:ext cx="189000" cy="45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5"/>
          <p:cNvCxnSpPr/>
          <p:nvPr/>
        </p:nvCxnSpPr>
        <p:spPr>
          <a:xfrm flipH="1" rot="10800000">
            <a:off x="2278450" y="3266650"/>
            <a:ext cx="463200" cy="5931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5"/>
          <p:cNvCxnSpPr/>
          <p:nvPr/>
        </p:nvCxnSpPr>
        <p:spPr>
          <a:xfrm flipH="1" rot="10800000">
            <a:off x="2400100" y="2431400"/>
            <a:ext cx="354300" cy="15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35"/>
          <p:cNvCxnSpPr/>
          <p:nvPr/>
        </p:nvCxnSpPr>
        <p:spPr>
          <a:xfrm>
            <a:off x="4548375" y="3570700"/>
            <a:ext cx="1190400" cy="171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5"/>
          <p:cNvCxnSpPr/>
          <p:nvPr/>
        </p:nvCxnSpPr>
        <p:spPr>
          <a:xfrm flipH="1" rot="10800000">
            <a:off x="3511175" y="4029675"/>
            <a:ext cx="246600" cy="171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5"/>
          <p:cNvCxnSpPr>
            <a:stCxn id="299" idx="0"/>
          </p:cNvCxnSpPr>
          <p:nvPr/>
        </p:nvCxnSpPr>
        <p:spPr>
          <a:xfrm rot="-5400000">
            <a:off x="2479475" y="218050"/>
            <a:ext cx="807600" cy="2990100"/>
          </a:xfrm>
          <a:prstGeom prst="bentConnector2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5"/>
          <p:cNvCxnSpPr/>
          <p:nvPr/>
        </p:nvCxnSpPr>
        <p:spPr>
          <a:xfrm flipH="1">
            <a:off x="4378350" y="1309925"/>
            <a:ext cx="5400" cy="24600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5"/>
          <p:cNvCxnSpPr/>
          <p:nvPr/>
        </p:nvCxnSpPr>
        <p:spPr>
          <a:xfrm>
            <a:off x="280550" y="1206925"/>
            <a:ext cx="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5"/>
          <p:cNvCxnSpPr/>
          <p:nvPr/>
        </p:nvCxnSpPr>
        <p:spPr>
          <a:xfrm>
            <a:off x="1118750" y="1206925"/>
            <a:ext cx="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5"/>
          <p:cNvCxnSpPr/>
          <p:nvPr/>
        </p:nvCxnSpPr>
        <p:spPr>
          <a:xfrm>
            <a:off x="1956950" y="1206925"/>
            <a:ext cx="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5"/>
          <p:cNvCxnSpPr/>
          <p:nvPr/>
        </p:nvCxnSpPr>
        <p:spPr>
          <a:xfrm>
            <a:off x="2795150" y="1206925"/>
            <a:ext cx="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5"/>
          <p:cNvCxnSpPr/>
          <p:nvPr/>
        </p:nvCxnSpPr>
        <p:spPr>
          <a:xfrm>
            <a:off x="3633350" y="1206925"/>
            <a:ext cx="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5"/>
          <p:cNvCxnSpPr/>
          <p:nvPr/>
        </p:nvCxnSpPr>
        <p:spPr>
          <a:xfrm>
            <a:off x="4471550" y="1206925"/>
            <a:ext cx="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5"/>
          <p:cNvCxnSpPr/>
          <p:nvPr/>
        </p:nvCxnSpPr>
        <p:spPr>
          <a:xfrm>
            <a:off x="5309750" y="1206925"/>
            <a:ext cx="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5"/>
          <p:cNvCxnSpPr/>
          <p:nvPr/>
        </p:nvCxnSpPr>
        <p:spPr>
          <a:xfrm>
            <a:off x="6147950" y="1206925"/>
            <a:ext cx="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5"/>
          <p:cNvSpPr txBox="1"/>
          <p:nvPr/>
        </p:nvSpPr>
        <p:spPr>
          <a:xfrm>
            <a:off x="289550" y="901500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Ingestion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1127750" y="901500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Analysis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1889750" y="901500"/>
            <a:ext cx="9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Transform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2804150" y="901500"/>
            <a:ext cx="9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3642350" y="901500"/>
            <a:ext cx="9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Tracking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4404350" y="901500"/>
            <a:ext cx="9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Evaluating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5242550" y="901500"/>
            <a:ext cx="105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Deployment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6156950" y="901500"/>
            <a:ext cx="105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Monitoring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575" y="4562591"/>
            <a:ext cx="851400" cy="47678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>
            <p:ph idx="1" type="body"/>
          </p:nvPr>
        </p:nvSpPr>
        <p:spPr>
          <a:xfrm>
            <a:off x="3441172" y="4888800"/>
            <a:ext cx="35265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600"/>
              <a:t>Source: Google</a:t>
            </a:r>
            <a:endParaRPr i="1"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311700" y="555600"/>
            <a:ext cx="745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Management Platform Vertex -AI</a:t>
            </a:r>
            <a:endParaRPr/>
          </a:p>
        </p:txBody>
      </p:sp>
      <p:sp>
        <p:nvSpPr>
          <p:cNvPr id="336" name="Google Shape;336;p36"/>
          <p:cNvSpPr txBox="1"/>
          <p:nvPr>
            <p:ph idx="1" type="body"/>
          </p:nvPr>
        </p:nvSpPr>
        <p:spPr>
          <a:xfrm>
            <a:off x="178675" y="1768200"/>
            <a:ext cx="16926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AutoML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Feature Store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Hyper-parameter Tuning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Automated A/B testing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Model Deployment</a:t>
            </a:r>
            <a:endParaRPr sz="1200"/>
          </a:p>
        </p:txBody>
      </p:sp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525" y="1481675"/>
            <a:ext cx="7164523" cy="30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 txBox="1"/>
          <p:nvPr>
            <p:ph idx="1" type="body"/>
          </p:nvPr>
        </p:nvSpPr>
        <p:spPr>
          <a:xfrm>
            <a:off x="2642625" y="4636900"/>
            <a:ext cx="63135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600"/>
              <a:t>Source: Google, https://storage.googleapis.com/pub-tools-public-publication-data/pdf/bcb15507f4b52991a0783013df4222240e942381.pdf</a:t>
            </a:r>
            <a:endParaRPr i="1" sz="600"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400" y="4589916"/>
            <a:ext cx="851400" cy="47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/>
        </p:nvSpPr>
        <p:spPr>
          <a:xfrm>
            <a:off x="6558925" y="1286050"/>
            <a:ext cx="159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Orchestration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Apache Airflow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Apache Beam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Kubeflow</a:t>
            </a:r>
            <a:r>
              <a:rPr lang="en" sz="800">
                <a:solidFill>
                  <a:schemeClr val="dk2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Pipelines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7"/>
          <p:cNvSpPr txBox="1"/>
          <p:nvPr>
            <p:ph type="title"/>
          </p:nvPr>
        </p:nvSpPr>
        <p:spPr>
          <a:xfrm>
            <a:off x="-62625" y="627950"/>
            <a:ext cx="9020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Data processing, training and model serving with Tensorflow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5" y="1513050"/>
            <a:ext cx="5453425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7"/>
          <p:cNvSpPr txBox="1"/>
          <p:nvPr/>
        </p:nvSpPr>
        <p:spPr>
          <a:xfrm>
            <a:off x="2140609" y="4906097"/>
            <a:ext cx="6126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ource: </a:t>
            </a:r>
            <a:r>
              <a:rPr i="1" lang="en" sz="600" u="sng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https://www.coursera.org/learn/ml-pipelines-google-cloud/lecture/3SsWF/tfx-standard-model-components</a:t>
            </a: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i="1" lang="en" sz="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https://towardsdatascience.com/scaling-machine-learning-models-using-tensorflow-serving-kubernetes-ed00d448c917</a:t>
            </a: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Google</a:t>
            </a:r>
            <a:endParaRPr i="1" sz="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1025" y="2061025"/>
            <a:ext cx="3592974" cy="21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1867025" y="4475000"/>
            <a:ext cx="529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tensorflow_model_server --port=8500 --rest_api_port=8501</a:t>
            </a:r>
            <a:endParaRPr i="1" sz="8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 --model_config_file=/path/to/models.config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type="title"/>
          </p:nvPr>
        </p:nvSpPr>
        <p:spPr>
          <a:xfrm>
            <a:off x="311700" y="555600"/>
            <a:ext cx="887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2600">
                <a:latin typeface="Google Sans Medium"/>
                <a:ea typeface="Google Sans Medium"/>
                <a:cs typeface="Google Sans Medium"/>
                <a:sym typeface="Google Sans Medium"/>
              </a:rPr>
              <a:t>Major Standard TFX component: Evaluator (feat. TFMA)</a:t>
            </a:r>
            <a:endParaRPr sz="26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92" y="1345538"/>
            <a:ext cx="2375877" cy="326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180" y="1366228"/>
            <a:ext cx="4362713" cy="316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/>
        </p:nvSpPr>
        <p:spPr>
          <a:xfrm>
            <a:off x="2787547" y="4951197"/>
            <a:ext cx="612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dk2"/>
                </a:solidFill>
              </a:rPr>
              <a:t>S</a:t>
            </a:r>
            <a:r>
              <a:rPr i="1" lang="en" sz="600">
                <a:solidFill>
                  <a:schemeClr val="dk2"/>
                </a:solidFill>
              </a:rPr>
              <a:t>ource: </a:t>
            </a:r>
            <a:r>
              <a:rPr i="1" lang="en" sz="6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https://www.coursera.org/learn/ml-pipelines-google-cloud/lecture/3SsWF/tfx-standard-model-components</a:t>
            </a:r>
            <a:r>
              <a:rPr i="1" lang="en" sz="600">
                <a:solidFill>
                  <a:schemeClr val="dk2"/>
                </a:solidFill>
              </a:rPr>
              <a:t> </a:t>
            </a:r>
            <a:endParaRPr i="1" sz="600">
              <a:solidFill>
                <a:schemeClr val="dk2"/>
              </a:solidFill>
            </a:endParaRPr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9575" y="4562591"/>
            <a:ext cx="851400" cy="47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97"/>
              <a:buFont typeface="Arial"/>
              <a:buNone/>
            </a:pPr>
            <a:r>
              <a:rPr lang="en" sz="4044"/>
              <a:t>Explainability and Ethics in AI Democratization</a:t>
            </a:r>
            <a:endParaRPr sz="40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311700" y="555600"/>
            <a:ext cx="722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pointers to </a:t>
            </a:r>
            <a:r>
              <a:rPr lang="en"/>
              <a:t>AI/ML Democratization</a:t>
            </a:r>
            <a:endParaRPr/>
          </a:p>
        </p:txBody>
      </p:sp>
      <p:sp>
        <p:nvSpPr>
          <p:cNvPr id="369" name="Google Shape;369;p40"/>
          <p:cNvSpPr txBox="1"/>
          <p:nvPr>
            <p:ph idx="1" type="body"/>
          </p:nvPr>
        </p:nvSpPr>
        <p:spPr>
          <a:xfrm>
            <a:off x="5414300" y="1912400"/>
            <a:ext cx="3400500" cy="16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Handle climate changes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bias to avoid unfair targeting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Develop standards to narrow gender,race gaps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Increased trust &amp; transparency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Speed &amp; Agility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3685900" y="4892675"/>
            <a:ext cx="585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Source : https://cloud.google.com/blog/products/data-analytics/democratizing-data-and-insights-with-google-cloud</a:t>
            </a:r>
            <a:endParaRPr i="1" sz="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01" y="1517075"/>
            <a:ext cx="4626301" cy="3548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6476550" y="1517075"/>
            <a:ext cx="19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Objectives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/>
          <p:nvPr>
            <p:ph type="title"/>
          </p:nvPr>
        </p:nvSpPr>
        <p:spPr>
          <a:xfrm>
            <a:off x="311700" y="555600"/>
            <a:ext cx="842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Explainability</a:t>
            </a:r>
            <a:r>
              <a:rPr lang="en"/>
              <a:t>, Monitoring in AI Democratization</a:t>
            </a:r>
            <a:endParaRPr/>
          </a:p>
        </p:txBody>
      </p:sp>
      <p:sp>
        <p:nvSpPr>
          <p:cNvPr id="378" name="Google Shape;378;p41"/>
          <p:cNvSpPr txBox="1"/>
          <p:nvPr>
            <p:ph idx="1" type="body"/>
          </p:nvPr>
        </p:nvSpPr>
        <p:spPr>
          <a:xfrm>
            <a:off x="235500" y="1808850"/>
            <a:ext cx="3470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Auditing</a:t>
            </a:r>
            <a:r>
              <a:rPr lang="en" sz="1200"/>
              <a:t> predictions for unlikely classes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Monitoring the model to ensure it's operating correctly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Feature attributions (monitor </a:t>
            </a:r>
            <a:r>
              <a:rPr lang="en" sz="1200"/>
              <a:t> attribution skew ) </a:t>
            </a:r>
            <a:r>
              <a:rPr lang="en" sz="1200"/>
              <a:t>bringing </a:t>
            </a:r>
            <a:r>
              <a:rPr lang="en" sz="1200"/>
              <a:t>Explainability</a:t>
            </a:r>
            <a:r>
              <a:rPr lang="en" sz="1200"/>
              <a:t> along several dimensions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Analysis of influential features having skew rather than features that are generally less influential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375" y="1821100"/>
            <a:ext cx="5397227" cy="201957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/>
        </p:nvSpPr>
        <p:spPr>
          <a:xfrm>
            <a:off x="2985300" y="4892675"/>
            <a:ext cx="585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Source : </a:t>
            </a: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https://storage.googleapis.com/cloud-ai-whitepapers/AI%20Explainability%20Whitepaper.pdf</a:t>
            </a:r>
            <a:endParaRPr i="1" sz="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3675000" y="3933425"/>
            <a:ext cx="544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Image pathology model trained to detect various diseases from chest X-Ray scans, exhibits pen marks by radiologist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>
            <p:ph type="title"/>
          </p:nvPr>
        </p:nvSpPr>
        <p:spPr>
          <a:xfrm>
            <a:off x="311700" y="555600"/>
            <a:ext cx="865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- An essential component of AI Democratization</a:t>
            </a:r>
            <a:endParaRPr/>
          </a:p>
        </p:txBody>
      </p:sp>
      <p:sp>
        <p:nvSpPr>
          <p:cNvPr id="387" name="Google Shape;387;p42"/>
          <p:cNvSpPr txBox="1"/>
          <p:nvPr>
            <p:ph idx="1" type="body"/>
          </p:nvPr>
        </p:nvSpPr>
        <p:spPr>
          <a:xfrm>
            <a:off x="4227525" y="1510950"/>
            <a:ext cx="4791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Explainable AI-</a:t>
            </a:r>
            <a:r>
              <a:rPr lang="en" sz="1200"/>
              <a:t> To better understand business, explaining of model features is a </a:t>
            </a:r>
            <a:r>
              <a:rPr lang="en" sz="1200"/>
              <a:t>prerequisite</a:t>
            </a:r>
            <a:r>
              <a:rPr lang="en" sz="1200"/>
              <a:t> Explainable AI is available exclusively on AI Platform.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What-if tool-</a:t>
            </a:r>
            <a:r>
              <a:rPr lang="en" sz="1200"/>
              <a:t> Visualize datasets and better understand the output of models deployed on the platform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Continuous Evaluation-</a:t>
            </a:r>
            <a:r>
              <a:rPr lang="en" sz="1200"/>
              <a:t> Obtain model performance metrics based on ground-truth labelling of requests. Evaluation and retraining to improve the model based on performance over time.</a:t>
            </a:r>
            <a:endParaRPr sz="1200"/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6050"/>
            <a:ext cx="3973891" cy="198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05850"/>
            <a:ext cx="3675875" cy="11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2"/>
          <p:cNvSpPr/>
          <p:nvPr/>
        </p:nvSpPr>
        <p:spPr>
          <a:xfrm>
            <a:off x="117425" y="4298000"/>
            <a:ext cx="3264600" cy="125100"/>
          </a:xfrm>
          <a:prstGeom prst="frame">
            <a:avLst>
              <a:gd fmla="val 12500" name="adj1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type="title"/>
          </p:nvPr>
        </p:nvSpPr>
        <p:spPr>
          <a:xfrm>
            <a:off x="311700" y="555600"/>
            <a:ext cx="7255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Fairness in AI/ML Democratization</a:t>
            </a:r>
            <a:endParaRPr/>
          </a:p>
        </p:txBody>
      </p:sp>
      <p:pic>
        <p:nvPicPr>
          <p:cNvPr id="396" name="Google Shape;3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24175"/>
            <a:ext cx="4908374" cy="2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0925" y="3005700"/>
            <a:ext cx="3707401" cy="19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/>
          <p:nvPr/>
        </p:nvSpPr>
        <p:spPr>
          <a:xfrm>
            <a:off x="1713600" y="4874375"/>
            <a:ext cx="585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Source - http://proceedings.mlr.press/v81/buolamwini18a/buolamwini18a.pdf</a:t>
            </a:r>
            <a:endParaRPr i="1"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9" name="Google Shape;399;p43"/>
          <p:cNvSpPr txBox="1"/>
          <p:nvPr>
            <p:ph idx="1" type="body"/>
          </p:nvPr>
        </p:nvSpPr>
        <p:spPr>
          <a:xfrm>
            <a:off x="5414300" y="1702625"/>
            <a:ext cx="3400500" cy="16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Higher accuracy for light-skinned people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Error rates for dark skinned women: 20% - 34% </a:t>
            </a:r>
            <a:endParaRPr sz="1200">
              <a:solidFill>
                <a:srgbClr val="5F636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Case Study in </a:t>
            </a:r>
            <a:r>
              <a:rPr lang="en" sz="4044"/>
              <a:t>AI Democratization</a:t>
            </a:r>
            <a:endParaRPr sz="40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860369" y="1148184"/>
            <a:ext cx="7419300" cy="284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Google Sans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1157300" y="1401350"/>
            <a:ext cx="7419300" cy="2401500"/>
          </a:xfrm>
          <a:prstGeom prst="rect">
            <a:avLst/>
          </a:prstGeom>
        </p:spPr>
        <p:txBody>
          <a:bodyPr anchorCtr="0" anchor="t" bIns="0" lIns="137150" spcFirstLastPara="1" rIns="0" wrap="square" tIns="0">
            <a:noAutofit/>
          </a:bodyPr>
          <a:lstStyle/>
          <a:p>
            <a:pPr indent="-406400" lvl="0" marL="406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Why Data </a:t>
            </a:r>
            <a:r>
              <a:rPr lang="en" sz="2200">
                <a:solidFill>
                  <a:schemeClr val="dk1"/>
                </a:solidFill>
              </a:rPr>
              <a:t>Democratization?</a:t>
            </a:r>
            <a:endParaRPr sz="2200">
              <a:solidFill>
                <a:schemeClr val="dk1"/>
              </a:solidFill>
            </a:endParaRPr>
          </a:p>
          <a:p>
            <a:pPr indent="-406400" lvl="0" marL="406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Google Technologies in Data and AI/ML Democratization</a:t>
            </a:r>
            <a:endParaRPr sz="2200">
              <a:solidFill>
                <a:schemeClr val="dk1"/>
              </a:solidFill>
            </a:endParaRPr>
          </a:p>
          <a:p>
            <a:pPr indent="-406400" lvl="0" marL="406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Explainability and Ethics in Data Democratization</a:t>
            </a:r>
            <a:endParaRPr sz="2200">
              <a:solidFill>
                <a:schemeClr val="dk1"/>
              </a:solidFill>
            </a:endParaRPr>
          </a:p>
          <a:p>
            <a:pPr indent="-406400" lvl="0" marL="406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Case Study in AI Democratization</a:t>
            </a:r>
            <a:endParaRPr sz="2200">
              <a:solidFill>
                <a:schemeClr val="dk1"/>
              </a:solidFill>
            </a:endParaRPr>
          </a:p>
          <a:p>
            <a:pPr indent="-406400" lvl="0" marL="406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Sustainability in AI Democratization</a:t>
            </a:r>
            <a:endParaRPr sz="22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>
            <p:ph idx="2" type="title"/>
          </p:nvPr>
        </p:nvSpPr>
        <p:spPr>
          <a:xfrm>
            <a:off x="1136069" y="663881"/>
            <a:ext cx="6867900" cy="4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type="title"/>
          </p:nvPr>
        </p:nvSpPr>
        <p:spPr>
          <a:xfrm>
            <a:off x="311700" y="555600"/>
            <a:ext cx="8009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for AI Democratization with an Use-case</a:t>
            </a:r>
            <a:endParaRPr/>
          </a:p>
        </p:txBody>
      </p:sp>
      <p:sp>
        <p:nvSpPr>
          <p:cNvPr id="410" name="Google Shape;410;p45"/>
          <p:cNvSpPr txBox="1"/>
          <p:nvPr>
            <p:ph idx="1" type="body"/>
          </p:nvPr>
        </p:nvSpPr>
        <p:spPr>
          <a:xfrm>
            <a:off x="32000" y="1913325"/>
            <a:ext cx="4389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Char char="●"/>
            </a:pPr>
            <a:r>
              <a:rPr lang="en" sz="1200">
                <a:solidFill>
                  <a:srgbClr val="5F6368"/>
                </a:solidFill>
              </a:rPr>
              <a:t>Cost Reduction</a:t>
            </a:r>
            <a:endParaRPr sz="1200">
              <a:solidFill>
                <a:srgbClr val="5F636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Char char="●"/>
            </a:pPr>
            <a:r>
              <a:rPr lang="en" sz="1200">
                <a:solidFill>
                  <a:srgbClr val="5F6368"/>
                </a:solidFill>
              </a:rPr>
              <a:t>Efficient Management of wait time</a:t>
            </a:r>
            <a:endParaRPr sz="1200">
              <a:solidFill>
                <a:srgbClr val="5F636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Char char="●"/>
            </a:pPr>
            <a:r>
              <a:rPr lang="en" sz="1200">
                <a:solidFill>
                  <a:srgbClr val="5F6368"/>
                </a:solidFill>
              </a:rPr>
              <a:t>Removing bias and adding </a:t>
            </a:r>
            <a:r>
              <a:rPr lang="en" sz="1200">
                <a:solidFill>
                  <a:srgbClr val="5F6368"/>
                </a:solidFill>
              </a:rPr>
              <a:t>explainability</a:t>
            </a:r>
            <a:r>
              <a:rPr lang="en" sz="1200">
                <a:solidFill>
                  <a:srgbClr val="5F6368"/>
                </a:solidFill>
              </a:rPr>
              <a:t> (e.h. </a:t>
            </a:r>
            <a:r>
              <a:rPr lang="en" sz="1200">
                <a:solidFill>
                  <a:srgbClr val="5F6368"/>
                </a:solidFill>
              </a:rPr>
              <a:t>Skewed</a:t>
            </a:r>
            <a:r>
              <a:rPr lang="en" sz="1200">
                <a:solidFill>
                  <a:srgbClr val="5F6368"/>
                </a:solidFill>
              </a:rPr>
              <a:t> towards white males)</a:t>
            </a:r>
            <a:endParaRPr sz="1200">
              <a:solidFill>
                <a:srgbClr val="5F636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Char char="●"/>
            </a:pPr>
            <a:r>
              <a:rPr lang="en" sz="1200">
                <a:solidFill>
                  <a:srgbClr val="5F6368"/>
                </a:solidFill>
              </a:rPr>
              <a:t>Incorporate Efficiency and Accuracy</a:t>
            </a:r>
            <a:endParaRPr sz="1200">
              <a:solidFill>
                <a:srgbClr val="5F636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Char char="●"/>
            </a:pPr>
            <a:r>
              <a:rPr lang="en" sz="1200">
                <a:solidFill>
                  <a:srgbClr val="5F6368"/>
                </a:solidFill>
              </a:rPr>
              <a:t>Making the solution equitable downstream</a:t>
            </a:r>
            <a:endParaRPr sz="12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5F6368"/>
              </a:solidFill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550" y="1532325"/>
            <a:ext cx="4683400" cy="19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/>
        </p:nvSpPr>
        <p:spPr>
          <a:xfrm>
            <a:off x="32000" y="4881575"/>
            <a:ext cx="56781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6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Source : https://blogs.nvidia.com/blog/2020/10/05/federated-learning-covid-oxygen-needs/</a:t>
            </a:r>
            <a:endParaRPr i="1" sz="6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2058975" y="3439075"/>
            <a:ext cx="7209300" cy="18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</a:rPr>
              <a:t>Predicting a person in an emergency room with COVID-19 symptoms will need supplemental oxygen hours or even days after an initial exam</a:t>
            </a:r>
            <a:endParaRPr sz="1200">
              <a:solidFill>
                <a:srgbClr val="5F6368"/>
              </a:solidFill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</a:rPr>
              <a:t>Combination of medical imaging and health records.</a:t>
            </a:r>
            <a:endParaRPr sz="1200">
              <a:solidFill>
                <a:srgbClr val="5F6368"/>
              </a:solidFill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</a:rPr>
              <a:t>20 Hospitals across the world in 20 days used distributed data from a multinational diverse datasets of patients across North and South America, Canada, Europe and Asia.</a:t>
            </a:r>
            <a:endParaRPr sz="1200">
              <a:solidFill>
                <a:srgbClr val="5F636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F636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0" y="1470500"/>
            <a:ext cx="7458848" cy="27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>
            <p:ph type="title"/>
          </p:nvPr>
        </p:nvSpPr>
        <p:spPr>
          <a:xfrm>
            <a:off x="311700" y="555600"/>
            <a:ext cx="7659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Democratization in Healthcare industry</a:t>
            </a:r>
            <a:endParaRPr/>
          </a:p>
        </p:txBody>
      </p:sp>
      <p:sp>
        <p:nvSpPr>
          <p:cNvPr id="420" name="Google Shape;420;p46"/>
          <p:cNvSpPr txBox="1"/>
          <p:nvPr/>
        </p:nvSpPr>
        <p:spPr>
          <a:xfrm>
            <a:off x="7016000" y="1361838"/>
            <a:ext cx="20823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Personalized learning and personalized healthcare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Higher accuracy (5.3% improvement) for wearable activity recognition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46"/>
          <p:cNvSpPr txBox="1"/>
          <p:nvPr/>
        </p:nvSpPr>
        <p:spPr>
          <a:xfrm>
            <a:off x="1628375" y="4364600"/>
            <a:ext cx="74589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Data aggregation from different organizations without compromising privacy security and achieves personalized model learning through knowledge transfer.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46"/>
          <p:cNvSpPr txBox="1"/>
          <p:nvPr/>
        </p:nvSpPr>
        <p:spPr>
          <a:xfrm>
            <a:off x="1771475" y="4957025"/>
            <a:ext cx="7590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6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Source : FedHealth: A Federated Transfer Learning Framework for Wearable Healthcare https://arxiv.org/pdf/1907.09173.pdf</a:t>
            </a:r>
            <a:endParaRPr i="1" sz="6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3" name="Google Shape;423;p46"/>
          <p:cNvSpPr txBox="1"/>
          <p:nvPr/>
        </p:nvSpPr>
        <p:spPr>
          <a:xfrm>
            <a:off x="5106025" y="1417000"/>
            <a:ext cx="2184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Google Cloud Healthcare Data Protection Toolkit, an automation framework for deploying Google Cloud resources to store and process healthcare data, including protected health information (PHI) </a:t>
            </a:r>
            <a:endParaRPr sz="8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Sustainability in</a:t>
            </a:r>
            <a:r>
              <a:rPr lang="en" sz="4044"/>
              <a:t> AI Democratization</a:t>
            </a:r>
            <a:endParaRPr sz="40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/>
          <p:nvPr>
            <p:ph type="title"/>
          </p:nvPr>
        </p:nvSpPr>
        <p:spPr>
          <a:xfrm>
            <a:off x="540300" y="555600"/>
            <a:ext cx="8349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cleaner environments and sustainable AI solutions </a:t>
            </a:r>
            <a:endParaRPr/>
          </a:p>
        </p:txBody>
      </p:sp>
      <p:sp>
        <p:nvSpPr>
          <p:cNvPr id="434" name="Google Shape;434;p48"/>
          <p:cNvSpPr txBox="1"/>
          <p:nvPr>
            <p:ph idx="1" type="body"/>
          </p:nvPr>
        </p:nvSpPr>
        <p:spPr>
          <a:xfrm>
            <a:off x="2860150" y="4832725"/>
            <a:ext cx="45366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600"/>
              <a:t>Source : Google</a:t>
            </a:r>
            <a:endParaRPr i="1" sz="600"/>
          </a:p>
        </p:txBody>
      </p:sp>
      <p:sp>
        <p:nvSpPr>
          <p:cNvPr id="435" name="Google Shape;435;p48"/>
          <p:cNvSpPr txBox="1"/>
          <p:nvPr/>
        </p:nvSpPr>
        <p:spPr>
          <a:xfrm>
            <a:off x="6195250" y="1619025"/>
            <a:ext cx="2186700" cy="129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Carbon-free energy by 2030 </a:t>
            </a:r>
            <a:endParaRPr b="1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First company to set the goal to completely decarbonize electricity</a:t>
            </a:r>
            <a:endParaRPr sz="10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 rot="-198827">
            <a:off x="896" y="2913706"/>
            <a:ext cx="8390624" cy="117446"/>
            <a:chOff x="753000" y="4275010"/>
            <a:chExt cx="7638000" cy="117437"/>
          </a:xfrm>
        </p:grpSpPr>
        <p:cxnSp>
          <p:nvCxnSpPr>
            <p:cNvPr id="437" name="Google Shape;437;p48"/>
            <p:cNvCxnSpPr/>
            <p:nvPr/>
          </p:nvCxnSpPr>
          <p:spPr>
            <a:xfrm>
              <a:off x="753000" y="4333725"/>
              <a:ext cx="7638000" cy="0"/>
            </a:xfrm>
            <a:prstGeom prst="straightConnector1">
              <a:avLst/>
            </a:prstGeom>
            <a:noFill/>
            <a:ln cap="flat" cmpd="sng" w="9525">
              <a:solidFill>
                <a:srgbClr val="5F636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38" name="Google Shape;438;p48"/>
            <p:cNvGrpSpPr/>
            <p:nvPr/>
          </p:nvGrpSpPr>
          <p:grpSpPr>
            <a:xfrm flipH="1" rot="8100000">
              <a:off x="8290756" y="4292209"/>
              <a:ext cx="83040" cy="83040"/>
              <a:chOff x="7876250" y="1923375"/>
              <a:chExt cx="557100" cy="557100"/>
            </a:xfrm>
          </p:grpSpPr>
          <p:cxnSp>
            <p:nvCxnSpPr>
              <p:cNvPr id="439" name="Google Shape;439;p48"/>
              <p:cNvCxnSpPr/>
              <p:nvPr/>
            </p:nvCxnSpPr>
            <p:spPr>
              <a:xfrm>
                <a:off x="7876250" y="1923375"/>
                <a:ext cx="557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404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Google Shape;440;p48"/>
              <p:cNvCxnSpPr/>
              <p:nvPr/>
            </p:nvCxnSpPr>
            <p:spPr>
              <a:xfrm rot="-5400000">
                <a:off x="8154800" y="2201925"/>
                <a:ext cx="557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C404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1" name="Google Shape;441;p48"/>
          <p:cNvSpPr txBox="1"/>
          <p:nvPr/>
        </p:nvSpPr>
        <p:spPr>
          <a:xfrm>
            <a:off x="722325" y="3207125"/>
            <a:ext cx="19965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Google data centers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are twice as energy efficient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than average</a:t>
            </a: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 and compared to 5 years ago we deliver 7x the compute power for the same amount of electricity.</a:t>
            </a: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2" name="Google Shape;442;p48"/>
          <p:cNvSpPr txBox="1"/>
          <p:nvPr/>
        </p:nvSpPr>
        <p:spPr>
          <a:xfrm>
            <a:off x="3522142" y="3118469"/>
            <a:ext cx="22251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Google has neutralized all legacy emissions since 1998</a:t>
            </a: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b="1"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matched 100% of electricity use </a:t>
            </a: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with renewable energy since 2017, including the electricity that powers your workloads.</a:t>
            </a:r>
            <a:endParaRPr baseline="-25000" sz="10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3" name="Google Shape;443;p48"/>
          <p:cNvSpPr txBox="1"/>
          <p:nvPr/>
        </p:nvSpPr>
        <p:spPr>
          <a:xfrm>
            <a:off x="6195250" y="3052719"/>
            <a:ext cx="21213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By 2030, we aim to </a:t>
            </a:r>
            <a:r>
              <a:rPr b="1"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run on </a:t>
            </a:r>
            <a:r>
              <a:rPr b="1"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24/7 carbon-free energy at all our data centers, around the clock.</a:t>
            </a: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48"/>
          <p:cNvSpPr txBox="1"/>
          <p:nvPr/>
        </p:nvSpPr>
        <p:spPr>
          <a:xfrm>
            <a:off x="756150" y="1619025"/>
            <a:ext cx="23181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 less energy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Take advantage of AI-optimized, efficient data centers and better utilization. </a:t>
            </a:r>
            <a:endParaRPr sz="1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5" name="Google Shape;445;p48"/>
          <p:cNvSpPr txBox="1"/>
          <p:nvPr/>
        </p:nvSpPr>
        <p:spPr>
          <a:xfrm>
            <a:off x="3522150" y="1619025"/>
            <a:ext cx="22251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Zero net emissions</a:t>
            </a:r>
            <a:endParaRPr b="1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Meet your public sustainability commitements and reduce the environmental impact of IT operations.</a:t>
            </a:r>
            <a:r>
              <a:rPr lang="en" sz="13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3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832350" y="3106766"/>
            <a:ext cx="131100" cy="1314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8"/>
          <p:cNvSpPr/>
          <p:nvPr/>
        </p:nvSpPr>
        <p:spPr>
          <a:xfrm>
            <a:off x="6195250" y="2792491"/>
            <a:ext cx="131100" cy="131400"/>
          </a:xfrm>
          <a:prstGeom prst="ellipse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8"/>
          <p:cNvSpPr/>
          <p:nvPr/>
        </p:nvSpPr>
        <p:spPr>
          <a:xfrm>
            <a:off x="3575550" y="2954366"/>
            <a:ext cx="131100" cy="131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8"/>
          <p:cNvSpPr txBox="1"/>
          <p:nvPr>
            <p:ph type="title"/>
          </p:nvPr>
        </p:nvSpPr>
        <p:spPr>
          <a:xfrm>
            <a:off x="1965450" y="4468500"/>
            <a:ext cx="80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GCP Operating the cleanest cloud in the industry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0" y="4515475"/>
            <a:ext cx="749788" cy="4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/>
          <p:nvPr/>
        </p:nvSpPr>
        <p:spPr>
          <a:xfrm>
            <a:off x="3510950" y="1304925"/>
            <a:ext cx="1656600" cy="3255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EA433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9"/>
          <p:cNvSpPr txBox="1"/>
          <p:nvPr>
            <p:ph type="title"/>
          </p:nvPr>
        </p:nvSpPr>
        <p:spPr>
          <a:xfrm>
            <a:off x="266700" y="-257375"/>
            <a:ext cx="7658100" cy="14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Key considerations when incorporating carbon into IT decisions</a:t>
            </a:r>
            <a:endParaRPr sz="2400"/>
          </a:p>
        </p:txBody>
      </p:sp>
      <p:sp>
        <p:nvSpPr>
          <p:cNvPr id="457" name="Google Shape;457;p49"/>
          <p:cNvSpPr/>
          <p:nvPr/>
        </p:nvSpPr>
        <p:spPr>
          <a:xfrm>
            <a:off x="1971493" y="1445957"/>
            <a:ext cx="334200" cy="334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1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8" name="Google Shape;458;p49"/>
          <p:cNvSpPr txBox="1"/>
          <p:nvPr/>
        </p:nvSpPr>
        <p:spPr>
          <a:xfrm>
            <a:off x="1776259" y="1838075"/>
            <a:ext cx="1656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9" name="Google Shape;459;p49"/>
          <p:cNvSpPr/>
          <p:nvPr/>
        </p:nvSpPr>
        <p:spPr>
          <a:xfrm>
            <a:off x="312518" y="1445957"/>
            <a:ext cx="334200" cy="334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1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239575" y="1838075"/>
            <a:ext cx="1656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Evaluate a </a:t>
            </a:r>
            <a:r>
              <a:rPr b="1" i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net</a:t>
            </a: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carbon neutral option for infra and apps.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5308449" y="1838076"/>
            <a:ext cx="1656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Report on the </a:t>
            </a:r>
            <a:r>
              <a:rPr b="1" i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gross</a:t>
            </a: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emissions of your cloud carbon  footprint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2" name="Google Shape;462;p49"/>
          <p:cNvSpPr txBox="1"/>
          <p:nvPr/>
        </p:nvSpPr>
        <p:spPr>
          <a:xfrm>
            <a:off x="3549600" y="2673558"/>
            <a:ext cx="1656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You can view a </a:t>
            </a:r>
            <a:r>
              <a:rPr lang="en" sz="9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list of GCP regions</a:t>
            </a:r>
            <a:r>
              <a:rPr lang="en" sz="9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by their carbon-free energy consumption and choose cleaner regions. Additionally you can set org policies to restrict resource locations to clean regions.</a:t>
            </a:r>
            <a:r>
              <a:rPr lang="en" sz="9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3" name="Google Shape;463;p49"/>
          <p:cNvSpPr txBox="1"/>
          <p:nvPr/>
        </p:nvSpPr>
        <p:spPr>
          <a:xfrm>
            <a:off x="3549601" y="1844350"/>
            <a:ext cx="1806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Architect your app to use cleaner infrastructure options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4" name="Google Shape;464;p49"/>
          <p:cNvSpPr/>
          <p:nvPr/>
        </p:nvSpPr>
        <p:spPr>
          <a:xfrm>
            <a:off x="3641775" y="1445957"/>
            <a:ext cx="334200" cy="334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1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49"/>
          <p:cNvSpPr/>
          <p:nvPr/>
        </p:nvSpPr>
        <p:spPr>
          <a:xfrm>
            <a:off x="5395718" y="1445957"/>
            <a:ext cx="334200" cy="334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b="1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261300" y="2670275"/>
            <a:ext cx="1542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Google’s carbon neutrality is documented in </a:t>
            </a:r>
            <a:r>
              <a:rPr lang="en" sz="900" u="sng">
                <a:solidFill>
                  <a:srgbClr val="5F636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Google's environmental report</a:t>
            </a:r>
            <a:r>
              <a:rPr lang="en" sz="900">
                <a:solidFill>
                  <a:srgbClr val="5F636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where we get our carbon accounting </a:t>
            </a:r>
            <a:r>
              <a:rPr lang="en" sz="900" u="sng">
                <a:solidFill>
                  <a:srgbClr val="5F636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certified by a third party</a:t>
            </a:r>
            <a:r>
              <a:rPr lang="en" sz="900" u="sng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9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7" name="Google Shape;467;p49"/>
          <p:cNvSpPr txBox="1"/>
          <p:nvPr/>
        </p:nvSpPr>
        <p:spPr>
          <a:xfrm>
            <a:off x="1835725" y="2673075"/>
            <a:ext cx="16116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We can automatically inventory existing infrastructure  and provide you with a potential emissions improvement from moving to GCP</a:t>
            </a:r>
            <a:endParaRPr sz="9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5315700" y="2677925"/>
            <a:ext cx="15429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Until we achieve around the clock clean energy, there are gross emissions from running your application in our cloud. We offset them for you, but we’re working on providing you a report. </a:t>
            </a:r>
            <a:endParaRPr sz="9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1817786" y="1844346"/>
            <a:ext cx="1656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Estimate what the </a:t>
            </a:r>
            <a:r>
              <a:rPr b="1" i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net</a:t>
            </a: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carbon emissions impact would be from migration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0" name="Google Shape;470;p49"/>
          <p:cNvCxnSpPr/>
          <p:nvPr/>
        </p:nvCxnSpPr>
        <p:spPr>
          <a:xfrm>
            <a:off x="5257800" y="1304925"/>
            <a:ext cx="0" cy="3305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1" name="Google Shape;471;p49"/>
          <p:cNvSpPr txBox="1"/>
          <p:nvPr/>
        </p:nvSpPr>
        <p:spPr>
          <a:xfrm>
            <a:off x="5281342" y="4713425"/>
            <a:ext cx="161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H2 2021</a:t>
            </a:r>
            <a:endParaRPr b="1" sz="11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2209800" y="4713425"/>
            <a:ext cx="180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Available today</a:t>
            </a:r>
            <a:endParaRPr b="1" sz="11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p49"/>
          <p:cNvSpPr txBox="1"/>
          <p:nvPr/>
        </p:nvSpPr>
        <p:spPr>
          <a:xfrm>
            <a:off x="6957949" y="1839738"/>
            <a:ext cx="1656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Optimize your application for reduced </a:t>
            </a:r>
            <a:r>
              <a:rPr b="1" i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gross</a:t>
            </a:r>
            <a:r>
              <a:rPr b="1"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carbon emissions.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49"/>
          <p:cNvSpPr txBox="1"/>
          <p:nvPr/>
        </p:nvSpPr>
        <p:spPr>
          <a:xfrm>
            <a:off x="6965200" y="2679573"/>
            <a:ext cx="1656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We’re thinking about features that will help you reduce your footprint over time. </a:t>
            </a:r>
            <a:endParaRPr sz="9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75" name="Google Shape;475;p49"/>
          <p:cNvCxnSpPr/>
          <p:nvPr/>
        </p:nvCxnSpPr>
        <p:spPr>
          <a:xfrm>
            <a:off x="6907300" y="1306588"/>
            <a:ext cx="0" cy="3305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6" name="Google Shape;476;p49"/>
          <p:cNvSpPr txBox="1"/>
          <p:nvPr/>
        </p:nvSpPr>
        <p:spPr>
          <a:xfrm>
            <a:off x="6980442" y="4713413"/>
            <a:ext cx="161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Future possibilities</a:t>
            </a:r>
            <a:endParaRPr b="1" sz="11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49"/>
          <p:cNvSpPr/>
          <p:nvPr/>
        </p:nvSpPr>
        <p:spPr>
          <a:xfrm>
            <a:off x="7072118" y="1445957"/>
            <a:ext cx="334200" cy="3342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b="1" i="0" sz="14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type="title"/>
          </p:nvPr>
        </p:nvSpPr>
        <p:spPr>
          <a:xfrm>
            <a:off x="533400" y="704725"/>
            <a:ext cx="76200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Cost and carbon benefits</a:t>
            </a:r>
            <a:endParaRPr sz="2400"/>
          </a:p>
        </p:txBody>
      </p:sp>
      <p:sp>
        <p:nvSpPr>
          <p:cNvPr id="483" name="Google Shape;483;p50"/>
          <p:cNvSpPr txBox="1"/>
          <p:nvPr>
            <p:ph idx="1" type="body"/>
          </p:nvPr>
        </p:nvSpPr>
        <p:spPr>
          <a:xfrm>
            <a:off x="533400" y="2066825"/>
            <a:ext cx="20430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Choose Finland not Frankfurt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Reduce price for GCE n-1 standard by 14.5%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Increase CFE by 16%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4" name="Google Shape;484;p50"/>
          <p:cNvSpPr txBox="1"/>
          <p:nvPr>
            <p:ph idx="4294967295" type="body"/>
          </p:nvPr>
        </p:nvSpPr>
        <p:spPr>
          <a:xfrm>
            <a:off x="2576428" y="2066825"/>
            <a:ext cx="20430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Choose Finland not London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Reduce price by 14.5%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Increase CFE by 23%  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F6368"/>
                </a:solidFill>
              </a:rPr>
              <a:t>	</a:t>
            </a:r>
            <a:endParaRPr>
              <a:solidFill>
                <a:srgbClr val="5F6368"/>
              </a:solidFill>
            </a:endParaRPr>
          </a:p>
        </p:txBody>
      </p:sp>
      <p:sp>
        <p:nvSpPr>
          <p:cNvPr id="485" name="Google Shape;485;p50"/>
          <p:cNvSpPr txBox="1"/>
          <p:nvPr>
            <p:ph idx="4294967295" type="body"/>
          </p:nvPr>
        </p:nvSpPr>
        <p:spPr>
          <a:xfrm>
            <a:off x="4619455" y="2066825"/>
            <a:ext cx="20430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Choose Iowa not Northern Virginia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Reduce price by 11%</a:t>
            </a:r>
            <a:endParaRPr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Increase CFE by 37%</a:t>
            </a:r>
            <a:endParaRPr b="1" sz="12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6" name="Google Shape;486;p50"/>
          <p:cNvSpPr txBox="1"/>
          <p:nvPr>
            <p:ph idx="4294967295" type="body"/>
          </p:nvPr>
        </p:nvSpPr>
        <p:spPr>
          <a:xfrm>
            <a:off x="6662483" y="2066825"/>
            <a:ext cx="20430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Choose Oregon not  LA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</a:rPr>
              <a:t>Reduce price by 16.8%</a:t>
            </a:r>
            <a:endParaRPr sz="12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</a:rPr>
              <a:t>Increase CFE by 34% </a:t>
            </a:r>
            <a:endParaRPr sz="12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5F636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/>
          <p:nvPr/>
        </p:nvSpPr>
        <p:spPr>
          <a:xfrm>
            <a:off x="790700" y="1816275"/>
            <a:ext cx="2286000" cy="254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accent2"/>
              </a:highlight>
            </a:endParaRPr>
          </a:p>
        </p:txBody>
      </p:sp>
      <p:sp>
        <p:nvSpPr>
          <p:cNvPr id="492" name="Google Shape;492;p51"/>
          <p:cNvSpPr txBox="1"/>
          <p:nvPr>
            <p:ph type="title"/>
          </p:nvPr>
        </p:nvSpPr>
        <p:spPr>
          <a:xfrm>
            <a:off x="457200" y="628525"/>
            <a:ext cx="76200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run Deep learning models?</a:t>
            </a:r>
            <a:endParaRPr sz="2400"/>
          </a:p>
        </p:txBody>
      </p:sp>
      <p:sp>
        <p:nvSpPr>
          <p:cNvPr id="493" name="Google Shape;493;p51"/>
          <p:cNvSpPr txBox="1"/>
          <p:nvPr>
            <p:ph idx="4294967295" type="body"/>
          </p:nvPr>
        </p:nvSpPr>
        <p:spPr>
          <a:xfrm>
            <a:off x="5029200" y="1638300"/>
            <a:ext cx="2602800" cy="26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 an organizational policy for lower carbon  regions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You can restrict the location of your resources to a particular Google Cloud region or subset of regions using </a:t>
            </a:r>
            <a:r>
              <a:rPr lang="en" sz="1000" u="sng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org policies</a:t>
            </a: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. Applying a </a:t>
            </a:r>
            <a:r>
              <a:rPr b="1"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“GCP eco-mode.”</a:t>
            </a:r>
            <a:endParaRPr b="1" sz="10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4" name="Google Shape;494;p51"/>
          <p:cNvSpPr txBox="1"/>
          <p:nvPr>
            <p:ph idx="1" type="body"/>
          </p:nvPr>
        </p:nvSpPr>
        <p:spPr>
          <a:xfrm>
            <a:off x="594975" y="1749975"/>
            <a:ext cx="2544600" cy="26478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Pick a lower-carbon region for your new applications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If you are going to run an application over time, run in the region with the highest CFE % to lower your gross carbon emissions. </a:t>
            </a:r>
            <a:endParaRPr sz="10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51"/>
          <p:cNvSpPr txBox="1"/>
          <p:nvPr>
            <p:ph idx="4294967295" type="body"/>
          </p:nvPr>
        </p:nvSpPr>
        <p:spPr>
          <a:xfrm>
            <a:off x="2819400" y="1714500"/>
            <a:ext cx="2286000" cy="26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Run batch jobs on the low carbon option</a:t>
            </a: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Batch workloads often have the benefit of planning. You can pick the region with the highest CFE % available to you. </a:t>
            </a:r>
            <a:endParaRPr sz="10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6" name="Google Shape;496;p51"/>
          <p:cNvSpPr txBox="1"/>
          <p:nvPr/>
        </p:nvSpPr>
        <p:spPr>
          <a:xfrm>
            <a:off x="3979925" y="4159900"/>
            <a:ext cx="428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*** Don’t forget efficiency wins like rightsizing, getting rid of idle time and using serverless products that scale on demand. </a:t>
            </a:r>
            <a:endParaRPr i="1" sz="10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/>
          <p:nvPr>
            <p:ph type="title"/>
          </p:nvPr>
        </p:nvSpPr>
        <p:spPr>
          <a:xfrm>
            <a:off x="457200" y="628525"/>
            <a:ext cx="76200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Thoughts - Role of Google</a:t>
            </a:r>
            <a:endParaRPr sz="2400"/>
          </a:p>
        </p:txBody>
      </p:sp>
      <p:sp>
        <p:nvSpPr>
          <p:cNvPr id="502" name="Google Shape;502;p52"/>
          <p:cNvSpPr txBox="1"/>
          <p:nvPr>
            <p:ph idx="1" type="body"/>
          </p:nvPr>
        </p:nvSpPr>
        <p:spPr>
          <a:xfrm>
            <a:off x="376450" y="1534825"/>
            <a:ext cx="3470700" cy="28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Specialized Chipsets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Highly scalable Computing Platforms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Open-source deep learning software platforms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Developer Friendly Tools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Marketplaces for ML algorithms and datasets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03" name="Google Shape;503;p52"/>
          <p:cNvSpPr txBox="1"/>
          <p:nvPr/>
        </p:nvSpPr>
        <p:spPr>
          <a:xfrm>
            <a:off x="2113725" y="4963475"/>
            <a:ext cx="627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Source : </a:t>
            </a:r>
            <a:r>
              <a:rPr i="1" lang="en" sz="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https://knowledge.wharton.upenn.edu/article/democratization-ai-means-tech-innovation/</a:t>
            </a: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Google</a:t>
            </a:r>
            <a:endParaRPr i="1" sz="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4" name="Google Shape;504;p52"/>
          <p:cNvSpPr/>
          <p:nvPr/>
        </p:nvSpPr>
        <p:spPr>
          <a:xfrm>
            <a:off x="5652400" y="1393638"/>
            <a:ext cx="3358500" cy="10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“Just like cloud computing ushered in the current explosion in startups … machine learning platforms will likely power the next generation of consumer and business tools.”</a:t>
            </a:r>
            <a:endParaRPr/>
          </a:p>
        </p:txBody>
      </p:sp>
      <p:pic>
        <p:nvPicPr>
          <p:cNvPr id="505" name="Google Shape;5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375" y="2693100"/>
            <a:ext cx="2337650" cy="11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450" y="2571750"/>
            <a:ext cx="3270244" cy="23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/>
          <p:nvPr>
            <p:ph type="title"/>
          </p:nvPr>
        </p:nvSpPr>
        <p:spPr>
          <a:xfrm>
            <a:off x="2317325" y="1387525"/>
            <a:ext cx="6051600" cy="24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2941"/>
              <a:buFont typeface="Arial"/>
              <a:buNone/>
            </a:pPr>
            <a:r>
              <a:t/>
            </a:r>
            <a:endParaRPr sz="85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Code Samples</a:t>
            </a:r>
            <a:endParaRPr sz="40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181"/>
              <a:buFont typeface="Arial"/>
              <a:buNone/>
            </a:pPr>
            <a:r>
              <a:rPr b="1" lang="en" sz="1100">
                <a:latin typeface="Roboto Mono"/>
                <a:ea typeface="Roboto Mono"/>
                <a:cs typeface="Roboto Mono"/>
                <a:sym typeface="Roboto Mono"/>
              </a:rPr>
              <a:t>Fairness</a:t>
            </a:r>
            <a:endParaRPr sz="40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181"/>
              <a:buFont typeface="Arial"/>
              <a:buNone/>
            </a:pPr>
            <a:r>
              <a:rPr b="1" lang="en" sz="11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https://github.com/sharmi1206/fairness-tensorflow-toxicity-classification</a:t>
            </a:r>
            <a:endParaRPr b="1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181"/>
              <a:buFont typeface="Arial"/>
              <a:buNone/>
            </a:pPr>
            <a:r>
              <a:rPr b="1" lang="en" sz="11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https://github.com/sharmi1206/fairness-india-hiring</a:t>
            </a:r>
            <a:endParaRPr b="1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181"/>
              <a:buFont typeface="Arial"/>
              <a:buNone/>
            </a:pPr>
            <a:r>
              <a:rPr b="1" lang="en" sz="1100">
                <a:latin typeface="Roboto Mono"/>
                <a:ea typeface="Roboto Mono"/>
                <a:cs typeface="Roboto Mono"/>
                <a:sym typeface="Roboto Mono"/>
              </a:rPr>
              <a:t>TensorBoard </a:t>
            </a:r>
            <a:r>
              <a:rPr b="1" lang="en" sz="11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https://colab.research.google.com/github/tensorflow/tensorboard/blob/master/docs/scalars_and_keras.ipynb#scrollTo=97T4vT3QkQJH</a:t>
            </a:r>
            <a:endParaRPr b="1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181"/>
              <a:buFont typeface="Arial"/>
              <a:buNone/>
            </a:pPr>
            <a:r>
              <a:rPr b="1" lang="en" sz="1100">
                <a:latin typeface="Roboto Mono"/>
                <a:ea typeface="Roboto Mono"/>
                <a:cs typeface="Roboto Mono"/>
                <a:sym typeface="Roboto Mono"/>
              </a:rPr>
              <a:t>AdaNet</a:t>
            </a:r>
            <a:endParaRPr b="1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181"/>
              <a:buFont typeface="Arial"/>
              <a:buNone/>
            </a:pPr>
            <a:r>
              <a:rPr b="1" lang="en" sz="11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https://techairesearch.com/modeling-banks-churn-rate-with-adanet-a-scalable-flexible-auto-ensemble-learning-framework/</a:t>
            </a:r>
            <a:endParaRPr b="1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181"/>
              <a:buFont typeface="Arial"/>
              <a:buNone/>
            </a:pPr>
            <a:r>
              <a:t/>
            </a:r>
            <a:endParaRPr b="1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/>
          <p:nvPr>
            <p:ph type="title"/>
          </p:nvPr>
        </p:nvSpPr>
        <p:spPr>
          <a:xfrm>
            <a:off x="311700" y="555600"/>
            <a:ext cx="865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- An essential component of AI Democratization</a:t>
            </a:r>
            <a:endParaRPr/>
          </a:p>
        </p:txBody>
      </p:sp>
      <p:sp>
        <p:nvSpPr>
          <p:cNvPr id="517" name="Google Shape;517;p54"/>
          <p:cNvSpPr txBox="1"/>
          <p:nvPr>
            <p:ph idx="1" type="body"/>
          </p:nvPr>
        </p:nvSpPr>
        <p:spPr>
          <a:xfrm>
            <a:off x="3643400" y="1651963"/>
            <a:ext cx="5551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Dataset</a:t>
            </a:r>
            <a:r>
              <a:rPr lang="en" sz="1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Jigsaw Unintended Bias in Toxicity Classification</a:t>
            </a:r>
            <a:r>
              <a:rPr lang="en" sz="1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9D5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Training, Validation and Test Data set</a:t>
            </a:r>
            <a:r>
              <a:rPr lang="en" sz="1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902437, 451218, 451218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Identify small proportion of Sensitive Topics using </a:t>
            </a:r>
            <a:r>
              <a:rPr lang="en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Fairer Models</a:t>
            </a:r>
            <a:endParaRPr sz="12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Sensitive topics related to</a:t>
            </a:r>
            <a:r>
              <a:rPr lang="en" sz="1200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"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gender, sexuality, religion, race, mental health, physical health and economic condition</a:t>
            </a:r>
            <a:r>
              <a:rPr lang="en" sz="1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18" name="Google Shape;51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23" y="1697674"/>
            <a:ext cx="3527427" cy="15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311700" y="3271000"/>
            <a:ext cx="346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ProxyLagrangianOptimizer with</a:t>
            </a:r>
            <a:endParaRPr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0" marL="177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Mono"/>
              <a:buChar char="●"/>
            </a:pPr>
            <a:r>
              <a:rPr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 on False Positives</a:t>
            </a:r>
            <a:endParaRPr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0" marL="177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Mono"/>
              <a:buChar char="●"/>
            </a:pPr>
            <a:r>
              <a:rPr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Constraints on False Positives and False Negatives</a:t>
            </a:r>
            <a:endParaRPr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0" marL="177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Mono"/>
              <a:buChar char="●"/>
            </a:pPr>
            <a:r>
              <a:rPr lang="en" sz="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Non-convex and Non-Differentiable Constraints</a:t>
            </a:r>
            <a:endParaRPr sz="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Data </a:t>
            </a:r>
            <a:r>
              <a:rPr lang="en"/>
              <a:t>democratization?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>
            <p:ph type="title"/>
          </p:nvPr>
        </p:nvSpPr>
        <p:spPr>
          <a:xfrm>
            <a:off x="311700" y="555600"/>
            <a:ext cx="6945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Constrained Optimization</a:t>
            </a:r>
            <a:endParaRPr/>
          </a:p>
        </p:txBody>
      </p:sp>
      <p:sp>
        <p:nvSpPr>
          <p:cNvPr id="525" name="Google Shape;525;p55"/>
          <p:cNvSpPr txBox="1"/>
          <p:nvPr>
            <p:ph idx="1" type="body"/>
          </p:nvPr>
        </p:nvSpPr>
        <p:spPr>
          <a:xfrm>
            <a:off x="808025" y="3838925"/>
            <a:ext cx="3356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Different Types of mental health conditions</a:t>
            </a:r>
            <a:endParaRPr sz="800"/>
          </a:p>
        </p:txBody>
      </p:sp>
      <p:pic>
        <p:nvPicPr>
          <p:cNvPr id="526" name="Google Shape;52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75" y="4163575"/>
            <a:ext cx="4310699" cy="4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169" y="1357250"/>
            <a:ext cx="4141407" cy="345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734" y="1947658"/>
            <a:ext cx="2849335" cy="1976737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5"/>
          <p:cNvSpPr txBox="1"/>
          <p:nvPr>
            <p:ph idx="4294967295" type="body"/>
          </p:nvPr>
        </p:nvSpPr>
        <p:spPr>
          <a:xfrm>
            <a:off x="1061375" y="1530725"/>
            <a:ext cx="31344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Robust Optimization</a:t>
            </a:r>
            <a:r>
              <a:rPr b="1" lang="en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4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6"/>
          <p:cNvSpPr txBox="1"/>
          <p:nvPr>
            <p:ph type="title"/>
          </p:nvPr>
        </p:nvSpPr>
        <p:spPr>
          <a:xfrm>
            <a:off x="311700" y="555600"/>
            <a:ext cx="867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Study with Robust Optimization</a:t>
            </a:r>
            <a:endParaRPr/>
          </a:p>
        </p:txBody>
      </p:sp>
      <p:pic>
        <p:nvPicPr>
          <p:cNvPr id="535" name="Google Shape;5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634" y="3351788"/>
            <a:ext cx="3889154" cy="156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6800" y="1434150"/>
            <a:ext cx="3682238" cy="18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522" y="1462725"/>
            <a:ext cx="3397537" cy="177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Thank You</a:t>
            </a:r>
            <a:endParaRPr sz="4044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44"/>
              <a:t>Questions</a:t>
            </a:r>
            <a:endParaRPr sz="40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are the common challenges in creating ML pipelines having Ethics and Sustainability in mind ?</a:t>
            </a:r>
            <a:endParaRPr sz="1200"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Are there any frameworks for testing hybrid models with accuracy and other  ethical AI metrics ?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492" y="3871100"/>
            <a:ext cx="2635682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555600"/>
            <a:ext cx="7501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</a:t>
            </a:r>
            <a:r>
              <a:rPr lang="en"/>
              <a:t>Adoption</a:t>
            </a:r>
            <a:r>
              <a:rPr lang="en"/>
              <a:t> worldwide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4146950" y="4966550"/>
            <a:ext cx="50268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600"/>
              <a:t>Source :https://cloud.google.com/blog/products/ai-machine-learning/research-on-ai-trends-in-manufacturing</a:t>
            </a:r>
            <a:endParaRPr i="1" sz="600"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650" y="1891200"/>
            <a:ext cx="4370025" cy="264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93150"/>
            <a:ext cx="3143300" cy="15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8950" y="3176950"/>
            <a:ext cx="2833650" cy="13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423125" y="1368175"/>
            <a:ext cx="50268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Manufacturing Operations depend on AI/ML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409750" y="1788900"/>
            <a:ext cx="1964400" cy="391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Challenges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564950" y="2330213"/>
            <a:ext cx="804600" cy="391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Talent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43300" y="2829988"/>
            <a:ext cx="2250300" cy="391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Right Technology Platform to manage production pipeline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555600"/>
            <a:ext cx="765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AI Solutions with Google Cloud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4701525" y="1631475"/>
            <a:ext cx="1964400" cy="391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Business Impact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250" y="2668525"/>
            <a:ext cx="4473764" cy="247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67950" y="4919575"/>
            <a:ext cx="66153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600"/>
              <a:t>Source - https://cloud.google.com/blog/topics/retail/google-cloud-for-retail-helping-retailers-transform-their-businesses</a:t>
            </a:r>
            <a:endParaRPr i="1" sz="600"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4189625" y="1993413"/>
            <a:ext cx="1745700" cy="170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Flexible Deployment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4148200" y="2343150"/>
            <a:ext cx="2478000" cy="613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Reduced time in data preparation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6288875" y="1993425"/>
            <a:ext cx="2910000" cy="9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ML Model Life-cycle Management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6398450" y="2479050"/>
            <a:ext cx="2910000" cy="9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Collaboration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75" y="1643625"/>
            <a:ext cx="3961800" cy="29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1107500" y="4348350"/>
            <a:ext cx="15543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600"/>
              <a:t>Source - Statista</a:t>
            </a:r>
            <a:endParaRPr i="1"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555600"/>
            <a:ext cx="8192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to AI/ML Democratization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00" y="1439825"/>
            <a:ext cx="4353299" cy="186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2985300" y="4892675"/>
            <a:ext cx="585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Source : https://cloud.google.com/blog/products/data-analytics/democratizing-data-and-insights-with-google-cloud</a:t>
            </a:r>
            <a:endParaRPr i="1" sz="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432900" y="1600450"/>
            <a:ext cx="4139100" cy="16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Rapid Iteration and efficient development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Tensorflow Enterprise to support scalable Tensorflow in the cloud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Democratize ML across data analysts, developers and data engineers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500" y="2929150"/>
            <a:ext cx="4187825" cy="20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Technologies in </a:t>
            </a:r>
            <a:r>
              <a:rPr lang="en"/>
              <a:t>Data &amp; AI/ML democratization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550" y="3048313"/>
            <a:ext cx="849113" cy="84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100" y="3109275"/>
            <a:ext cx="1887626" cy="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050" y="2926475"/>
            <a:ext cx="1428623" cy="142862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type="title"/>
          </p:nvPr>
        </p:nvSpPr>
        <p:spPr>
          <a:xfrm>
            <a:off x="311700" y="555600"/>
            <a:ext cx="672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Democratization Principles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6787250" y="3836275"/>
            <a:ext cx="2280600" cy="12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Speed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Access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Purpose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Competitiveness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Agility</a:t>
            </a:r>
            <a:endParaRPr sz="1200"/>
          </a:p>
        </p:txBody>
      </p:sp>
      <p:sp>
        <p:nvSpPr>
          <p:cNvPr id="240" name="Google Shape;240;p33"/>
          <p:cNvSpPr/>
          <p:nvPr/>
        </p:nvSpPr>
        <p:spPr>
          <a:xfrm>
            <a:off x="96050" y="2088975"/>
            <a:ext cx="1044900" cy="1038900"/>
          </a:xfrm>
          <a:prstGeom prst="ellipse">
            <a:avLst/>
          </a:prstGeom>
          <a:solidFill>
            <a:srgbClr val="FF6F00"/>
          </a:solidFill>
          <a:ln cap="flat" cmpd="sng" w="9525">
            <a:solidFill>
              <a:srgbClr val="FF6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Data Source Mapping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1256300" y="2034975"/>
            <a:ext cx="1116900" cy="1115100"/>
          </a:xfrm>
          <a:prstGeom prst="ellipse">
            <a:avLst/>
          </a:prstGeom>
          <a:solidFill>
            <a:srgbClr val="FF6F00"/>
          </a:solidFill>
          <a:ln cap="flat" cmpd="sng" w="9525">
            <a:solidFill>
              <a:srgbClr val="FF6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lt1"/>
                </a:solidFill>
              </a:rPr>
              <a:t>Data Accounting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2525575" y="2012775"/>
            <a:ext cx="1158600" cy="1115100"/>
          </a:xfrm>
          <a:prstGeom prst="ellipse">
            <a:avLst/>
          </a:prstGeom>
          <a:solidFill>
            <a:srgbClr val="FF6F00"/>
          </a:solidFill>
          <a:ln cap="flat" cmpd="sng" w="9525">
            <a:solidFill>
              <a:srgbClr val="FF6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Data Silo Directory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3760300" y="2012775"/>
            <a:ext cx="1158600" cy="1115100"/>
          </a:xfrm>
          <a:prstGeom prst="ellipse">
            <a:avLst/>
          </a:prstGeom>
          <a:solidFill>
            <a:srgbClr val="FF6F00"/>
          </a:solidFill>
          <a:ln cap="flat" cmpd="sng" w="9525">
            <a:solidFill>
              <a:srgbClr val="FF6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Data  &amp; Model Governance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4985200" y="1959975"/>
            <a:ext cx="1208100" cy="1115100"/>
          </a:xfrm>
          <a:prstGeom prst="ellipse">
            <a:avLst/>
          </a:prstGeom>
          <a:solidFill>
            <a:srgbClr val="FF6F00"/>
          </a:solidFill>
          <a:ln cap="flat" cmpd="sng" w="9525">
            <a:solidFill>
              <a:srgbClr val="FF6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lt1"/>
                </a:solidFill>
              </a:rPr>
              <a:t>Data  &amp; Model Management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6254550" y="1959975"/>
            <a:ext cx="1116900" cy="1115100"/>
          </a:xfrm>
          <a:prstGeom prst="ellipse">
            <a:avLst/>
          </a:prstGeom>
          <a:solidFill>
            <a:srgbClr val="FF6F00"/>
          </a:solidFill>
          <a:ln cap="flat" cmpd="sng" w="9525">
            <a:solidFill>
              <a:srgbClr val="FF6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Middleware Strategy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7548800" y="1963575"/>
            <a:ext cx="1158600" cy="1061100"/>
          </a:xfrm>
          <a:prstGeom prst="ellipse">
            <a:avLst/>
          </a:prstGeom>
          <a:solidFill>
            <a:srgbClr val="FF6F00"/>
          </a:solidFill>
          <a:ln cap="flat" cmpd="sng" w="9525">
            <a:solidFill>
              <a:srgbClr val="FF6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Data Accessibility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877550" y="4908600"/>
            <a:ext cx="56811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Source : https://www.dataservicesinc.com/newsletter/data-democratization-strategy-guide/</a:t>
            </a:r>
            <a:endParaRPr i="1" sz="600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385775" y="3904500"/>
            <a:ext cx="75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Big Query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5575" y="3377075"/>
            <a:ext cx="527400" cy="5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2413075" y="3837338"/>
            <a:ext cx="75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Data Fusion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4013550" y="3730000"/>
            <a:ext cx="91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Data Catalog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2363" y="3975513"/>
            <a:ext cx="752400" cy="7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/>
        </p:nvSpPr>
        <p:spPr>
          <a:xfrm>
            <a:off x="4572000" y="4070800"/>
            <a:ext cx="91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Data DLP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6050" y="3127873"/>
            <a:ext cx="911700" cy="90992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5347225" y="3946750"/>
            <a:ext cx="91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Vertex AI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6863450" y="3092800"/>
            <a:ext cx="91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Dataflow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0650" y="3051663"/>
            <a:ext cx="752400" cy="7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8348275" y="3318975"/>
            <a:ext cx="91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Data DLP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3938" y="3223125"/>
            <a:ext cx="752400" cy="7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6209838" y="3092800"/>
            <a:ext cx="91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Pub-sub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5250" y="4202147"/>
            <a:ext cx="479494" cy="4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5347225" y="4757175"/>
            <a:ext cx="91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Cloud AutoML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52975" y="3685250"/>
            <a:ext cx="984915" cy="5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3219750" y="3318975"/>
            <a:ext cx="91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AdaNet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51063" y="3386050"/>
            <a:ext cx="849126" cy="50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02263" y="3904490"/>
            <a:ext cx="420781" cy="5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1436463" y="4355088"/>
            <a:ext cx="75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Cloud IAM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50" y="1350050"/>
            <a:ext cx="3714301" cy="3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200" y="1942724"/>
            <a:ext cx="1657596" cy="156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>
            <p:ph type="title"/>
          </p:nvPr>
        </p:nvSpPr>
        <p:spPr>
          <a:xfrm>
            <a:off x="311700" y="555600"/>
            <a:ext cx="651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Democratization Frameworks</a:t>
            </a:r>
            <a:endParaRPr/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2182675" y="4941500"/>
            <a:ext cx="5282400" cy="1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600"/>
              <a:t>Source - https://services.google.com/fh/files/misc/ai_adoption_framework_whitepaper.pdf</a:t>
            </a:r>
            <a:endParaRPr i="1" sz="600"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050" y="1077438"/>
            <a:ext cx="3630449" cy="37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/>
          <p:nvPr/>
        </p:nvSpPr>
        <p:spPr>
          <a:xfrm>
            <a:off x="6971150" y="2719375"/>
            <a:ext cx="1048800" cy="240900"/>
          </a:xfrm>
          <a:prstGeom prst="frame">
            <a:avLst>
              <a:gd fmla="val 12500" name="adj1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85200C"/>
              </a:highlight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6937075" y="1847675"/>
            <a:ext cx="1048800" cy="323400"/>
          </a:xfrm>
          <a:prstGeom prst="frame">
            <a:avLst>
              <a:gd fmla="val 12500" name="adj1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85200C"/>
              </a:highlight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927675" y="2920775"/>
            <a:ext cx="1048800" cy="240900"/>
          </a:xfrm>
          <a:prstGeom prst="frame">
            <a:avLst>
              <a:gd fmla="val 12500" name="adj1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85200C"/>
              </a:highlight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7985875" y="1847675"/>
            <a:ext cx="1083000" cy="323400"/>
          </a:xfrm>
          <a:prstGeom prst="frame">
            <a:avLst>
              <a:gd fmla="val 12500" name="adj1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85200C"/>
              </a:highlight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5853950" y="3053475"/>
            <a:ext cx="1083000" cy="598200"/>
          </a:xfrm>
          <a:prstGeom prst="frame">
            <a:avLst>
              <a:gd fmla="val 12500" name="adj1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85200C"/>
              </a:highlight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6823525" y="3842075"/>
            <a:ext cx="1138500" cy="883800"/>
          </a:xfrm>
          <a:prstGeom prst="frame">
            <a:avLst>
              <a:gd fmla="val 12500" name="adj1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85200C"/>
              </a:highlight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8002975" y="4514075"/>
            <a:ext cx="1048800" cy="240900"/>
          </a:xfrm>
          <a:prstGeom prst="frame">
            <a:avLst>
              <a:gd fmla="val 12500" name="adj1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85200C"/>
              </a:highlight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4127450" y="3503375"/>
            <a:ext cx="131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AI Maturity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